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61" r:id="rId4"/>
    <p:sldId id="274" r:id="rId5"/>
    <p:sldId id="263" r:id="rId6"/>
    <p:sldId id="273" r:id="rId7"/>
    <p:sldId id="265" r:id="rId8"/>
    <p:sldId id="266" r:id="rId9"/>
    <p:sldId id="275" r:id="rId10"/>
    <p:sldId id="276" r:id="rId11"/>
    <p:sldId id="270" r:id="rId12"/>
    <p:sldId id="271" r:id="rId13"/>
    <p:sldId id="283" r:id="rId14"/>
    <p:sldId id="277" r:id="rId15"/>
    <p:sldId id="278" r:id="rId16"/>
    <p:sldId id="279" r:id="rId17"/>
    <p:sldId id="272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69F05-DA28-45FA-A86E-77764936138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F1A96-9715-4B07-A424-87F43AEAD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44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F1A96-9715-4B07-A424-87F43AEADF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3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89E5-30FA-412C-84AB-C1C651E7E9D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5D9E-7B51-4F21-9732-959DE74517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2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89E5-30FA-412C-84AB-C1C651E7E9D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5D9E-7B51-4F21-9732-959DE74517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9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89E5-30FA-412C-84AB-C1C651E7E9D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5D9E-7B51-4F21-9732-959DE74517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2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0D49B1-A5BB-41B4-950C-EB1F773F29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63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89E5-30FA-412C-84AB-C1C651E7E9D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5D9E-7B51-4F21-9732-959DE74517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4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89E5-30FA-412C-84AB-C1C651E7E9D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5D9E-7B51-4F21-9732-959DE74517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9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89E5-30FA-412C-84AB-C1C651E7E9D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5D9E-7B51-4F21-9732-959DE74517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4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89E5-30FA-412C-84AB-C1C651E7E9D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5D9E-7B51-4F21-9732-959DE74517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5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89E5-30FA-412C-84AB-C1C651E7E9D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5D9E-7B51-4F21-9732-959DE74517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3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89E5-30FA-412C-84AB-C1C651E7E9D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5D9E-7B51-4F21-9732-959DE74517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3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89E5-30FA-412C-84AB-C1C651E7E9D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5D9E-7B51-4F21-9732-959DE74517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5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89E5-30FA-412C-84AB-C1C651E7E9D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5D9E-7B51-4F21-9732-959DE74517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6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389E5-30FA-412C-84AB-C1C651E7E9D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95D9E-7B51-4F21-9732-959DE74517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3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16234" y="1310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17043" y="157694"/>
            <a:ext cx="2987824" cy="451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tuyengiao.vn/Uploads/2018/2/29/ttxvn_quan_ho_hoi_Lim_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9" y="650992"/>
            <a:ext cx="3959225" cy="263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Trắng đêm với Festival văn hóa cồng chiêng Tây Nguyên - Báo Người lao độ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rắng đêm với Festival văn hóa cồng chiêng Tây Nguyên - Báo Người lao độ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Trắng đêm với Festival văn hóa cồng chiêng Tây Nguyên - Ảnh 2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21655"/>
            <a:ext cx="448442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Đấu vật – nét đẹp cổ truyền trong văn hóa Việt Na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ttp://dulichvietnam.com.vn/data/dau-vat-2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ttp://dulichvietnam.com.vn/data/dau-vat-2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Cởi trần mặc khố “vật rụng răng” trong cái rét “cắt da cắt thịt“ | Tin tức  mới nhất 24h - Đọc Báo Lao Động online - Laodong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09447"/>
            <a:ext cx="39433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8" descr="Lễ hội đua thuyền truyền thống tại Lệ Thủy, Quảng Bình- Nguồn Interne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Lễ hội đua thuyền ở đảo Phú Quố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06289"/>
            <a:ext cx="4489149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53105" y="3332319"/>
            <a:ext cx="190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1139" y="331223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10955" y="6488668"/>
            <a:ext cx="900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1600" y="6453189"/>
            <a:ext cx="2559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071" y="-1938515"/>
            <a:ext cx="8568951" cy="735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endParaRPr kumimoji="0" lang="fr-FR" sz="1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endParaRPr lang="fr-FR" sz="1400" u="sng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endParaRPr kumimoji="0" lang="fr-FR" sz="1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endParaRPr lang="fr-FR" sz="1400" u="sng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endParaRPr kumimoji="0" lang="fr-FR" sz="1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endParaRPr lang="fr-FR" sz="1400" u="sng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endParaRPr kumimoji="0" lang="fr-FR" sz="1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endParaRPr lang="fr-FR" sz="1400" u="sng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endParaRPr kumimoji="0" lang="fr-FR" sz="1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endParaRPr lang="fr-FR" sz="1400" u="sng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lang="fr-FR" sz="2800" u="sng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I/ </a:t>
            </a:r>
            <a:r>
              <a:rPr lang="fr-FR" sz="2800" u="sng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Khám</a:t>
            </a:r>
            <a:r>
              <a:rPr lang="fr-FR" sz="2800" u="sng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u="sng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phá</a:t>
            </a:r>
            <a:endParaRPr lang="fr-FR" sz="2800" u="sng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endParaRPr lang="fr-FR" sz="2800" u="sng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lang="fr-FR" sz="2400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fr-FR" sz="2400" b="0" i="0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Giấy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gấp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vẽ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ngưới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đơn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giản</a:t>
            </a:r>
            <a:endParaRPr kumimoji="0" lang="fr-FR" sz="2400" b="0" i="0" u="sng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dây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thép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giấy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3D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diễn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tả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Gấp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1⁄4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tờ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giấy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A4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chiều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dọc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Gấp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chia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giấy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chiểu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ngang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Dựa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gấp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giấy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585" y="5229200"/>
            <a:ext cx="8389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+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Vẽ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đầu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có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kích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thước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bảng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1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phần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tờ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giấy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trên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nếp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gấp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đầu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tiên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1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23655" y="312393"/>
            <a:ext cx="6668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II: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 KIẾN THỨC- KĨ NĂNG: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1829" y="772485"/>
            <a:ext cx="76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3D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thép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7260"/>
            <a:ext cx="4648200" cy="5500739"/>
          </a:xfrm>
          <a:prstGeom prst="rect">
            <a:avLst/>
          </a:prstGeom>
        </p:spPr>
      </p:pic>
      <p:pic>
        <p:nvPicPr>
          <p:cNvPr id="10" name="Picture 5" descr="978110qblx53mn6q">
            <a:extLst>
              <a:ext uri="{FF2B5EF4-FFF2-40B4-BE49-F238E27FC236}">
                <a16:creationId xmlns:a16="http://schemas.microsoft.com/office/drawing/2014/main" id="{23F34F8F-1FE4-FA43-8398-579B46A57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3982">
            <a:off x="7602881" y="4625381"/>
            <a:ext cx="796236" cy="21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978110qblx53mn6q">
            <a:extLst>
              <a:ext uri="{FF2B5EF4-FFF2-40B4-BE49-F238E27FC236}">
                <a16:creationId xmlns:a16="http://schemas.microsoft.com/office/drawing/2014/main" id="{23F34F8F-1FE4-FA43-8398-579B46A57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8899">
            <a:off x="8092711" y="4326535"/>
            <a:ext cx="796236" cy="21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978110qblx53mn6q">
            <a:extLst>
              <a:ext uri="{FF2B5EF4-FFF2-40B4-BE49-F238E27FC236}">
                <a16:creationId xmlns:a16="http://schemas.microsoft.com/office/drawing/2014/main" id="{23F34F8F-1FE4-FA43-8398-579B46A57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0209">
            <a:off x="7243371" y="5096920"/>
            <a:ext cx="796236" cy="21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31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9416" y="1427343"/>
            <a:ext cx="78486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3D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tiến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bắt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đầu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phận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̉?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khớp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044867"/>
              </p:ext>
            </p:extLst>
          </p:nvPr>
        </p:nvGraphicFramePr>
        <p:xfrm>
          <a:off x="6794500" y="4054475"/>
          <a:ext cx="2349500" cy="280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lip" r:id="rId3" imgW="1999793" imgH="1831543" progId="">
                  <p:embed/>
                </p:oleObj>
              </mc:Choice>
              <mc:Fallback>
                <p:oleObj name="Clip" r:id="rId3" imgW="1999793" imgH="1831543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4054475"/>
                        <a:ext cx="2349500" cy="280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3">
            <a:extLst>
              <a:ext uri="{FF2B5EF4-FFF2-40B4-BE49-F238E27FC236}">
                <a16:creationId xmlns:a16="http://schemas.microsoft.com/office/drawing/2014/main" id="{71590CB2-8FF6-794E-9753-6DE6B2242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357" y="457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9" name="AutoShape 18">
            <a:extLst>
              <a:ext uri="{FF2B5EF4-FFF2-40B4-BE49-F238E27FC236}">
                <a16:creationId xmlns:a16="http://schemas.microsoft.com/office/drawing/2014/main" id="{3FCCEC1B-DE75-9748-B74D-7B7E9E7B5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650988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B3847875-ACC5-6E48-83D3-8A81F8443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447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B3847875-ACC5-6E48-83D3-8A81F8443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971" y="4038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B3847875-ACC5-6E48-83D3-8A81F8443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08182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B3847875-ACC5-6E48-83D3-8A81F8443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344" y="608182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71590CB2-8FF6-794E-9753-6DE6B2242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012" y="304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71590CB2-8FF6-794E-9753-6DE6B2242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3271" y="30480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6" name="AutoShape 18">
            <a:extLst>
              <a:ext uri="{FF2B5EF4-FFF2-40B4-BE49-F238E27FC236}">
                <a16:creationId xmlns:a16="http://schemas.microsoft.com/office/drawing/2014/main" id="{3FCCEC1B-DE75-9748-B74D-7B7E9E7B5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400175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7" name="AutoShape 18">
            <a:extLst>
              <a:ext uri="{FF2B5EF4-FFF2-40B4-BE49-F238E27FC236}">
                <a16:creationId xmlns:a16="http://schemas.microsoft.com/office/drawing/2014/main" id="{3FCCEC1B-DE75-9748-B74D-7B7E9E7B5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08" y="2667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6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2539" y="0"/>
            <a:ext cx="8892480" cy="626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bắt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đầu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+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Cắt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một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đoạn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dây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thép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dài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khoảng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1,5m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để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làm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khung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xương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cho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nhân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vật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theo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hình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vẽ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ở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hoạt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động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1.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+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Tạo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hình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đầu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cổ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nhân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vật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từ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khoảng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giữa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dây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thép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khớp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+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Từ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cổ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tạo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vai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tay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thân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hông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chân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và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các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khớp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bằng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cách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xoắn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dây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thép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tương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ứng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với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các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vị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trí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đánh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dấu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trên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hình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vẽ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.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Đoạn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dây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còn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lại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quấn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tạo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khối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cho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phần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thân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+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Tạo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hình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khối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cho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nhân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vật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bằng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cách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quấn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giấy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indent="-342900">
              <a:buFontTx/>
              <a:buChar char="-"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B3847875-ACC5-6E48-83D3-8A81F8443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513" y="151563"/>
            <a:ext cx="218994" cy="32019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B3847875-ACC5-6E48-83D3-8A81F8443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084" y="2742363"/>
            <a:ext cx="218994" cy="32019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B3847875-ACC5-6E48-83D3-8A81F8443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513" y="4785591"/>
            <a:ext cx="218994" cy="32019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B3847875-ACC5-6E48-83D3-8A81F8443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457" y="4785591"/>
            <a:ext cx="218994" cy="32019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71590CB2-8FF6-794E-9753-6DE6B2242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7383" y="1791650"/>
            <a:ext cx="372462" cy="49779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13" name="AutoShape 18">
            <a:extLst>
              <a:ext uri="{FF2B5EF4-FFF2-40B4-BE49-F238E27FC236}">
                <a16:creationId xmlns:a16="http://schemas.microsoft.com/office/drawing/2014/main" id="{3FCCEC1B-DE75-9748-B74D-7B7E9E7B5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913" y="112671"/>
            <a:ext cx="209510" cy="35908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2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60648"/>
            <a:ext cx="914400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3600" u="sng" dirty="0">
                <a:solidFill>
                  <a:srgbClr val="C00000"/>
                </a:solidFill>
                <a:latin typeface="Times New Roman"/>
                <a:ea typeface="Times New Roman"/>
              </a:rPr>
              <a:t>II/ </a:t>
            </a:r>
            <a:r>
              <a:rPr lang="fr-FR" sz="3600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Các</a:t>
            </a:r>
            <a:r>
              <a:rPr lang="fr-FR" sz="3600" u="sng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fr-FR" sz="3600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bước</a:t>
            </a:r>
            <a:r>
              <a:rPr lang="fr-FR" sz="3600" u="sng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fr-FR" sz="3600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tạo</a:t>
            </a:r>
            <a:r>
              <a:rPr lang="fr-FR" sz="3600" u="sng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fr-FR" sz="3600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nhân</a:t>
            </a:r>
            <a:r>
              <a:rPr lang="fr-FR" sz="3600" u="sng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fr-FR" sz="3600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vật</a:t>
            </a:r>
            <a:r>
              <a:rPr lang="fr-FR" sz="3600" u="sng" dirty="0">
                <a:solidFill>
                  <a:srgbClr val="C00000"/>
                </a:solidFill>
                <a:latin typeface="Times New Roman"/>
                <a:ea typeface="Times New Roman"/>
              </a:rPr>
              <a:t> 3D </a:t>
            </a:r>
            <a:r>
              <a:rPr lang="fr-FR" sz="3600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từ</a:t>
            </a:r>
            <a:r>
              <a:rPr lang="fr-FR" sz="3600" u="sng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fr-FR" sz="3600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dây</a:t>
            </a:r>
            <a:r>
              <a:rPr lang="fr-FR" sz="3600" u="sng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fr-FR" sz="3600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thép</a:t>
            </a:r>
            <a:r>
              <a:rPr lang="fr-FR" sz="3600" u="sng" dirty="0">
                <a:solidFill>
                  <a:srgbClr val="C00000"/>
                </a:solidFill>
                <a:latin typeface="Times New Roman"/>
                <a:ea typeface="Times New Roman"/>
              </a:rPr>
              <a:t> </a:t>
            </a:r>
            <a:r>
              <a:rPr lang="fr-FR" sz="3600" u="sng" dirty="0" smtClean="0">
                <a:solidFill>
                  <a:srgbClr val="C00000"/>
                </a:solidFill>
                <a:latin typeface="Times New Roman"/>
                <a:ea typeface="Times New Roman"/>
              </a:rPr>
              <a:t>: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endParaRPr lang="en-US" sz="28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+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Cắt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một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đoạn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dây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thép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dài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khoảng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1,5m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làm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khung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xương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cho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theo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hình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vẽ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ở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hoạt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động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1.</a:t>
            </a:r>
            <a:endParaRPr lang="en-US" sz="28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+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Tạo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hình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đầu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cổ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từ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khoảng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giữa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dây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thép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28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+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Từ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cổ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tạo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vai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thân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hông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chân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khớp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bằng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cách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xoắn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dây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thép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tương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ứng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với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vị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trí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đánh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dấu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trên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hình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vẽ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Đoạn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dây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còn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lại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quấn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tạo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khối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cho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phần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thân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28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+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Tạo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hình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khối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cho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bằng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cách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quấn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giấy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49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1556792"/>
            <a:ext cx="8352928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*</a:t>
            </a:r>
            <a:r>
              <a:rPr lang="fr-FR" sz="2800" u="sng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Gợi</a:t>
            </a:r>
            <a:r>
              <a:rPr lang="fr-FR" sz="2800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 ý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Hình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dung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về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hình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dáng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tỉ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lệ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đặc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điểm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mình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thể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hiện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28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+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em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dự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định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tạo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hình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là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nam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hay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nữ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sz="28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+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đó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béo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hay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gầy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sz="28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+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Em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sử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dụng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tạo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thân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cho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sz="28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+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Đầu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nhận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hình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tròn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hay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hình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bầu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dục</a:t>
            </a:r>
            <a:r>
              <a:rPr lang="fr-FR" sz="2800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800" u="sng" dirty="0">
                <a:solidFill>
                  <a:srgbClr val="C00000"/>
                </a:solidFill>
                <a:latin typeface="Times New Roman"/>
                <a:ea typeface="Times New Roman"/>
              </a:rPr>
              <a:t>III/</a:t>
            </a:r>
            <a:r>
              <a:rPr lang="fr-FR" sz="2800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Thưc</a:t>
            </a:r>
            <a:r>
              <a:rPr lang="fr-FR" sz="2800" u="sng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fr-FR" sz="2800" u="sng" dirty="0" err="1">
                <a:solidFill>
                  <a:srgbClr val="C00000"/>
                </a:solidFill>
                <a:latin typeface="Times New Roman"/>
                <a:ea typeface="Times New Roman"/>
              </a:rPr>
              <a:t>hành</a:t>
            </a:r>
            <a:endParaRPr lang="en-US" sz="28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nl-NL" sz="2800" dirty="0">
                <a:solidFill>
                  <a:srgbClr val="000000"/>
                </a:solidFill>
                <a:latin typeface="Times New Roman"/>
                <a:ea typeface="Times New Roman"/>
              </a:rPr>
              <a:t>Tạo hình nhân vật 3D bằng dây thép và giấy.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642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264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522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19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620688"/>
            <a:ext cx="701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C082008E-BBCB-40E7-A562-3D5A88244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489218"/>
            <a:ext cx="3003510" cy="3230433"/>
          </a:xfrm>
          <a:prstGeom prst="rect">
            <a:avLst/>
          </a:prstGeom>
        </p:spPr>
      </p:pic>
      <p:pic>
        <p:nvPicPr>
          <p:cNvPr id="12" name="Picture 5" descr="978110qblx53mn6q">
            <a:extLst>
              <a:ext uri="{FF2B5EF4-FFF2-40B4-BE49-F238E27FC236}">
                <a16:creationId xmlns:a16="http://schemas.microsoft.com/office/drawing/2014/main" id="{23F34F8F-1FE4-FA43-8398-579B46A57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15" y="4527323"/>
            <a:ext cx="796236" cy="21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978110qblx53mn6q">
            <a:extLst>
              <a:ext uri="{FF2B5EF4-FFF2-40B4-BE49-F238E27FC236}">
                <a16:creationId xmlns:a16="http://schemas.microsoft.com/office/drawing/2014/main" id="{23F34F8F-1FE4-FA43-8398-579B46A57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940" y="5486442"/>
            <a:ext cx="571578" cy="15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978110qblx53mn6q">
            <a:extLst>
              <a:ext uri="{FF2B5EF4-FFF2-40B4-BE49-F238E27FC236}">
                <a16:creationId xmlns:a16="http://schemas.microsoft.com/office/drawing/2014/main" id="{23F34F8F-1FE4-FA43-8398-579B46A57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500">
            <a:off x="6710157" y="4521783"/>
            <a:ext cx="796236" cy="21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978110qblx53mn6q">
            <a:extLst>
              <a:ext uri="{FF2B5EF4-FFF2-40B4-BE49-F238E27FC236}">
                <a16:creationId xmlns:a16="http://schemas.microsoft.com/office/drawing/2014/main" id="{23F34F8F-1FE4-FA43-8398-579B46A57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7656">
            <a:off x="7413986" y="4687194"/>
            <a:ext cx="796236" cy="21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978110qblx53mn6q">
            <a:extLst>
              <a:ext uri="{FF2B5EF4-FFF2-40B4-BE49-F238E27FC236}">
                <a16:creationId xmlns:a16="http://schemas.microsoft.com/office/drawing/2014/main" id="{23F34F8F-1FE4-FA43-8398-579B46A57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21" y="4547767"/>
            <a:ext cx="796236" cy="21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978110qblx53mn6q">
            <a:extLst>
              <a:ext uri="{FF2B5EF4-FFF2-40B4-BE49-F238E27FC236}">
                <a16:creationId xmlns:a16="http://schemas.microsoft.com/office/drawing/2014/main" id="{23F34F8F-1FE4-FA43-8398-579B46A57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342" y="4665672"/>
            <a:ext cx="796236" cy="21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978110qblx53mn6q">
            <a:extLst>
              <a:ext uri="{FF2B5EF4-FFF2-40B4-BE49-F238E27FC236}">
                <a16:creationId xmlns:a16="http://schemas.microsoft.com/office/drawing/2014/main" id="{23F34F8F-1FE4-FA43-8398-579B46A57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84" y="4687194"/>
            <a:ext cx="796236" cy="21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978110qblx53mn6q">
            <a:extLst>
              <a:ext uri="{FF2B5EF4-FFF2-40B4-BE49-F238E27FC236}">
                <a16:creationId xmlns:a16="http://schemas.microsoft.com/office/drawing/2014/main" id="{23F34F8F-1FE4-FA43-8398-579B46A57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74" y="4800527"/>
            <a:ext cx="796236" cy="21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978110qblx53mn6q">
            <a:extLst>
              <a:ext uri="{FF2B5EF4-FFF2-40B4-BE49-F238E27FC236}">
                <a16:creationId xmlns:a16="http://schemas.microsoft.com/office/drawing/2014/main" id="{23F34F8F-1FE4-FA43-8398-579B46A57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8" y="4687194"/>
            <a:ext cx="796236" cy="21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978110qblx53mn6q">
            <a:extLst>
              <a:ext uri="{FF2B5EF4-FFF2-40B4-BE49-F238E27FC236}">
                <a16:creationId xmlns:a16="http://schemas.microsoft.com/office/drawing/2014/main" id="{23F34F8F-1FE4-FA43-8398-579B46A57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756" y="5826998"/>
            <a:ext cx="324204" cy="8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07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188640"/>
            <a:ext cx="8892480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IV/chia </a:t>
            </a:r>
            <a:r>
              <a:rPr lang="fr-FR" sz="4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sẻ</a:t>
            </a:r>
            <a:r>
              <a:rPr lang="fr-FR" sz="44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4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cảm</a:t>
            </a:r>
            <a:r>
              <a:rPr lang="fr-FR" sz="44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4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nhận</a:t>
            </a:r>
            <a:r>
              <a:rPr lang="fr-FR" sz="44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4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và</a:t>
            </a:r>
            <a:r>
              <a:rPr lang="fr-FR" sz="44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4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phân</a:t>
            </a:r>
            <a:r>
              <a:rPr lang="fr-FR" sz="44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4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tích</a:t>
            </a:r>
            <a:r>
              <a:rPr lang="fr-FR" sz="44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44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về</a:t>
            </a:r>
            <a:r>
              <a:rPr lang="fr-FR" sz="4400" i="1" dirty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  <a:endParaRPr lang="en-US" sz="4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400" dirty="0">
                <a:solidFill>
                  <a:srgbClr val="000000"/>
                </a:solidFill>
                <a:latin typeface="Times New Roman"/>
                <a:ea typeface="Times New Roman"/>
              </a:rPr>
              <a:t>+ </a:t>
            </a:r>
            <a:r>
              <a:rPr lang="fr-FR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Hình</a:t>
            </a:r>
            <a:r>
              <a:rPr lang="fr-FR" sz="4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khối</a:t>
            </a:r>
            <a:r>
              <a:rPr lang="fr-FR" sz="4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fr-FR" sz="4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fr-FR" sz="4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endParaRPr lang="en-US" sz="44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400" dirty="0">
                <a:solidFill>
                  <a:srgbClr val="000000"/>
                </a:solidFill>
                <a:latin typeface="Times New Roman"/>
                <a:ea typeface="Times New Roman"/>
              </a:rPr>
              <a:t>+ </a:t>
            </a:r>
            <a:r>
              <a:rPr lang="fr-FR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Kĩ</a:t>
            </a:r>
            <a:r>
              <a:rPr lang="fr-FR" sz="4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thuật</a:t>
            </a:r>
            <a:r>
              <a:rPr lang="fr-FR" sz="4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thể</a:t>
            </a:r>
            <a:r>
              <a:rPr lang="fr-FR" sz="4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hiện</a:t>
            </a:r>
            <a:r>
              <a:rPr lang="fr-FR" sz="4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fr-FR" sz="4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fr-FR" sz="44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44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400" dirty="0">
                <a:solidFill>
                  <a:srgbClr val="000000"/>
                </a:solidFill>
                <a:latin typeface="Times New Roman"/>
                <a:ea typeface="Times New Roman"/>
              </a:rPr>
              <a:t>+ </a:t>
            </a:r>
            <a:r>
              <a:rPr lang="fr-FR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Tỉ</a:t>
            </a:r>
            <a:r>
              <a:rPr lang="fr-FR" sz="4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lệ</a:t>
            </a:r>
            <a:r>
              <a:rPr lang="fr-FR" sz="4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giữa</a:t>
            </a:r>
            <a:r>
              <a:rPr lang="fr-FR" sz="4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fr-FR" sz="4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bộ</a:t>
            </a:r>
            <a:r>
              <a:rPr lang="fr-FR" sz="4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phận</a:t>
            </a:r>
            <a:r>
              <a:rPr lang="fr-FR" sz="4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cơ</a:t>
            </a:r>
            <a:r>
              <a:rPr lang="fr-FR" sz="4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thể</a:t>
            </a:r>
            <a:r>
              <a:rPr lang="fr-FR" sz="4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fr-FR" sz="4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fr-FR" sz="4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44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endParaRPr lang="en-US" sz="4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96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55976" y="111213"/>
            <a:ext cx="4572000" cy="6195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+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Điểm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đặc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trưng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cách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tạo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hình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tác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giả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en-US" sz="2400" dirty="0">
              <a:latin typeface="Times New Roman"/>
              <a:ea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/>
              <a:buChar char=""/>
            </a:pP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Nhân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vật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ở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tư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chuyển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khác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nhau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như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chỉ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tay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đi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bộ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,...</a:t>
            </a:r>
            <a:endParaRPr lang="en-US" sz="2400" dirty="0"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/>
              <a:buChar char=""/>
            </a:pP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tác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phẩm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điêu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khắc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này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mặt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bị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vuốt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kéo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dài</a:t>
            </a:r>
            <a:endParaRPr lang="en-US" sz="2400" dirty="0"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/>
              <a:buChar char=""/>
            </a:pP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Bề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mặt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tác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phẩm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gồ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ghề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xù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xì</a:t>
            </a:r>
            <a:endParaRPr lang="en-US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+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Nét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biểu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cảm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được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thể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hiện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qua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bức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tượng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hết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sức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độc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đáo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mỗi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đều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có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gian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riêng</a:t>
            </a:r>
            <a:r>
              <a:rPr lang="fr-FR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mình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194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8" y="2057900"/>
            <a:ext cx="4271428" cy="470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c5/4f/71/c54f71bdcf9cea90cf652565096d2f4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69395"/>
            <a:ext cx="9224962" cy="68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90650" y="1716088"/>
            <a:ext cx="65341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 HỘI QUÊ HƯƠNG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28925" y="1192213"/>
            <a:ext cx="3800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 THIỆU CHỦ ĐỀ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38250" y="2743200"/>
            <a:ext cx="653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thép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38250" y="3505200"/>
            <a:ext cx="653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2: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38250" y="4256088"/>
            <a:ext cx="5702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8250" y="4973638"/>
            <a:ext cx="570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152027"/>
      </p:ext>
    </p:extLst>
  </p:cSld>
  <p:clrMapOvr>
    <a:masterClrMapping/>
  </p:clrMapOvr>
  <p:transition spd="slow" advTm="185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6" grpId="0"/>
      <p:bldP spid="7" grpId="0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78110qblx53mn6q">
            <a:extLst>
              <a:ext uri="{FF2B5EF4-FFF2-40B4-BE49-F238E27FC236}">
                <a16:creationId xmlns:a16="http://schemas.microsoft.com/office/drawing/2014/main" id="{23F34F8F-1FE4-FA43-8398-579B46A57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15" y="4527323"/>
            <a:ext cx="796236" cy="21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978110qblx53mn6q">
            <a:extLst>
              <a:ext uri="{FF2B5EF4-FFF2-40B4-BE49-F238E27FC236}">
                <a16:creationId xmlns:a16="http://schemas.microsoft.com/office/drawing/2014/main" id="{23F34F8F-1FE4-FA43-8398-579B46A57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166332"/>
            <a:ext cx="571578" cy="15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978110qblx53mn6q">
            <a:extLst>
              <a:ext uri="{FF2B5EF4-FFF2-40B4-BE49-F238E27FC236}">
                <a16:creationId xmlns:a16="http://schemas.microsoft.com/office/drawing/2014/main" id="{23F34F8F-1FE4-FA43-8398-579B46A57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500">
            <a:off x="6256631" y="4730834"/>
            <a:ext cx="796236" cy="21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978110qblx53mn6q">
            <a:extLst>
              <a:ext uri="{FF2B5EF4-FFF2-40B4-BE49-F238E27FC236}">
                <a16:creationId xmlns:a16="http://schemas.microsoft.com/office/drawing/2014/main" id="{23F34F8F-1FE4-FA43-8398-579B46A57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7656">
            <a:off x="7413986" y="4687194"/>
            <a:ext cx="796236" cy="21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978110qblx53mn6q">
            <a:extLst>
              <a:ext uri="{FF2B5EF4-FFF2-40B4-BE49-F238E27FC236}">
                <a16:creationId xmlns:a16="http://schemas.microsoft.com/office/drawing/2014/main" id="{23F34F8F-1FE4-FA43-8398-579B46A57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960" y="4799922"/>
            <a:ext cx="796236" cy="21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978110qblx53mn6q">
            <a:extLst>
              <a:ext uri="{FF2B5EF4-FFF2-40B4-BE49-F238E27FC236}">
                <a16:creationId xmlns:a16="http://schemas.microsoft.com/office/drawing/2014/main" id="{23F34F8F-1FE4-FA43-8398-579B46A57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9104"/>
            <a:ext cx="796236" cy="21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978110qblx53mn6q">
            <a:extLst>
              <a:ext uri="{FF2B5EF4-FFF2-40B4-BE49-F238E27FC236}">
                <a16:creationId xmlns:a16="http://schemas.microsoft.com/office/drawing/2014/main" id="{23F34F8F-1FE4-FA43-8398-579B46A57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84" y="4687194"/>
            <a:ext cx="796236" cy="21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978110qblx53mn6q">
            <a:extLst>
              <a:ext uri="{FF2B5EF4-FFF2-40B4-BE49-F238E27FC236}">
                <a16:creationId xmlns:a16="http://schemas.microsoft.com/office/drawing/2014/main" id="{23F34F8F-1FE4-FA43-8398-579B46A57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74" y="4800527"/>
            <a:ext cx="796236" cy="21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978110qblx53mn6q">
            <a:extLst>
              <a:ext uri="{FF2B5EF4-FFF2-40B4-BE49-F238E27FC236}">
                <a16:creationId xmlns:a16="http://schemas.microsoft.com/office/drawing/2014/main" id="{23F34F8F-1FE4-FA43-8398-579B46A57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8" y="4687194"/>
            <a:ext cx="796236" cy="21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978110qblx53mn6q">
            <a:extLst>
              <a:ext uri="{FF2B5EF4-FFF2-40B4-BE49-F238E27FC236}">
                <a16:creationId xmlns:a16="http://schemas.microsoft.com/office/drawing/2014/main" id="{23F34F8F-1FE4-FA43-8398-579B46A57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756" y="5826998"/>
            <a:ext cx="324204" cy="8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67744" y="1916832"/>
            <a:ext cx="5760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DẶN DÒ</a:t>
            </a:r>
          </a:p>
          <a:p>
            <a:endParaRPr lang="en-US" sz="2400" dirty="0" smtClean="0"/>
          </a:p>
          <a:p>
            <a:r>
              <a:rPr lang="en-US" dirty="0"/>
              <a:t> </a:t>
            </a:r>
            <a:r>
              <a:rPr lang="en-US" sz="2000" dirty="0" smtClean="0"/>
              <a:t>HOÀN THÀNH BÀI VÀ CHUẨN BỊ BÀI </a:t>
            </a:r>
            <a:r>
              <a:rPr lang="en-US" sz="2000" dirty="0"/>
              <a:t> </a:t>
            </a:r>
            <a:r>
              <a:rPr lang="en-US" sz="2000" dirty="0" smtClean="0"/>
              <a:t>2: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err="1" smtClean="0"/>
              <a:t>phục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lễ</a:t>
            </a:r>
            <a:r>
              <a:rPr lang="en-US" sz="2000" dirty="0" smtClean="0"/>
              <a:t> </a:t>
            </a:r>
            <a:r>
              <a:rPr lang="en-US" sz="2000" dirty="0" err="1" smtClean="0"/>
              <a:t>hội</a:t>
            </a:r>
            <a:r>
              <a:rPr lang="en-US" sz="2000" dirty="0" smtClean="0"/>
              <a:t>( </a:t>
            </a:r>
            <a:r>
              <a:rPr lang="en-US" sz="2000" dirty="0" err="1" smtClean="0"/>
              <a:t>vải</a:t>
            </a:r>
            <a:r>
              <a:rPr lang="en-US" sz="2000" dirty="0" smtClean="0"/>
              <a:t> </a:t>
            </a:r>
            <a:r>
              <a:rPr lang="en-US" sz="2000" dirty="0" err="1" smtClean="0"/>
              <a:t>vụn</a:t>
            </a:r>
            <a:r>
              <a:rPr lang="en-US" sz="2000" dirty="0" smtClean="0"/>
              <a:t>, </a:t>
            </a:r>
            <a:r>
              <a:rPr lang="en-US" sz="2000" dirty="0" err="1" smtClean="0"/>
              <a:t>kim</a:t>
            </a:r>
            <a:r>
              <a:rPr lang="en-US" sz="2000" dirty="0" smtClean="0"/>
              <a:t> ,</a:t>
            </a:r>
            <a:r>
              <a:rPr lang="en-US" sz="2000" dirty="0" err="1" smtClean="0"/>
              <a:t>chỉ</a:t>
            </a:r>
            <a:r>
              <a:rPr lang="en-US" sz="2000" dirty="0" smtClean="0"/>
              <a:t> ,</a:t>
            </a:r>
            <a:r>
              <a:rPr lang="en-US" sz="2000" dirty="0" err="1" smtClean="0"/>
              <a:t>màu</a:t>
            </a:r>
            <a:r>
              <a:rPr lang="en-US" sz="2000" dirty="0" smtClean="0"/>
              <a:t>…..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501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c5/4f/71/c54f71bdcf9cea90cf652565096d2f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47800" y="1676400"/>
            <a:ext cx="653415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 VẬT 3D TỪ DÂY THÉP</a:t>
            </a:r>
          </a:p>
          <a:p>
            <a:pPr algn="ctr" eaLnBrk="1" hangingPunct="1"/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( 2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32153"/>
      </p:ext>
    </p:extLst>
  </p:cSld>
  <p:clrMapOvr>
    <a:masterClrMapping/>
  </p:clrMapOvr>
  <p:transition spd="slow" advTm="185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37D214-6D32-40B1-88A9-7059A06E373D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0"/>
            <a:ext cx="93487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990600"/>
            <a:ext cx="5715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 TIÊU </a:t>
            </a: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Chỉ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 được kĩ thuật kết hợp dây thép và giấy để tạo hình nhân vật 3D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Tạo được hình dáng 3D từ dây thép và giấy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Bước đầu nhận biết được tỉ lệ, sự cân đối của hình khối trong sản phẩm và tác phẩm mĩ thuật.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err="1" smtClean="0">
                <a:latin typeface="Times New Roman" pitchFamily="18" charset="0"/>
              </a:rPr>
              <a:t>Chuẩn</a:t>
            </a:r>
            <a:r>
              <a:rPr lang="en-US" sz="5400" dirty="0" smtClean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bị</a:t>
            </a:r>
            <a:r>
              <a:rPr lang="en-US" sz="5400" dirty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đồ</a:t>
            </a:r>
            <a:r>
              <a:rPr lang="en-US" sz="5400" dirty="0" smtClean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dùng</a:t>
            </a:r>
            <a:r>
              <a:rPr lang="en-US" sz="5400" dirty="0" smtClean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học</a:t>
            </a:r>
            <a:r>
              <a:rPr lang="en-US" sz="5400" dirty="0" smtClean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tập</a:t>
            </a:r>
            <a:r>
              <a:rPr lang="en-US" sz="5400" dirty="0" smtClean="0">
                <a:latin typeface="Times New Roman" pitchFamily="18" charset="0"/>
              </a:rPr>
              <a:t>: 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7543800" cy="3733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VNI-Commerce" pitchFamily="2" charset="0"/>
              </a:rPr>
              <a:t>    </a:t>
            </a:r>
            <a:endParaRPr lang="en-US" sz="3000" b="1" smtClean="0">
              <a:latin typeface="VNI-Commerce" pitchFamily="2" charset="0"/>
            </a:endParaRPr>
          </a:p>
        </p:txBody>
      </p:sp>
      <p:sp>
        <p:nvSpPr>
          <p:cNvPr id="160772" name="AutoShape 4"/>
          <p:cNvSpPr>
            <a:spLocks noChangeArrowheads="1"/>
          </p:cNvSpPr>
          <p:nvPr/>
        </p:nvSpPr>
        <p:spPr bwMode="auto">
          <a:xfrm>
            <a:off x="0" y="1064012"/>
            <a:ext cx="8610600" cy="2438400"/>
          </a:xfrm>
          <a:prstGeom prst="cloudCallout">
            <a:avLst>
              <a:gd name="adj1" fmla="val 24500"/>
              <a:gd name="adj2" fmla="val 120704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</p:spPr>
        <p:txBody>
          <a:bodyPr/>
          <a:lstStyle/>
          <a:p>
            <a:pPr algn="ctr"/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Dây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thép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, </a:t>
            </a:r>
            <a:r>
              <a:rPr lang="en-US" sz="3600" dirty="0" err="1">
                <a:solidFill>
                  <a:srgbClr val="CC0000"/>
                </a:solidFill>
                <a:latin typeface="Times New Roman" pitchFamily="18" charset="0"/>
              </a:rPr>
              <a:t>g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iấy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A4,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bút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itchFamily="18" charset="0"/>
              </a:rPr>
              <a:t>chì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kéo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thước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Times New Roman" pitchFamily="18" charset="0"/>
              </a:rPr>
              <a:t>kẻ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</a:rPr>
              <a:t>, </a:t>
            </a:r>
            <a:r>
              <a:rPr lang="en-US" sz="3600" dirty="0" err="1">
                <a:solidFill>
                  <a:srgbClr val="CC0000"/>
                </a:solidFill>
                <a:latin typeface="Times New Roman" pitchFamily="18" charset="0"/>
              </a:rPr>
              <a:t>sgk</a:t>
            </a:r>
            <a:r>
              <a:rPr lang="en-US" sz="3600" dirty="0">
                <a:solidFill>
                  <a:srgbClr val="CC0000"/>
                </a:solidFill>
                <a:latin typeface="Times New Roman" pitchFamily="18" charset="0"/>
              </a:rPr>
              <a:t>,…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124EE-68A6-4C81-B3AE-A48714A80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7600"/>
            <a:ext cx="2247900" cy="3095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DA74CA-A0DA-4CD8-8069-72A41FF32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3540512"/>
            <a:ext cx="22479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1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animBg="1"/>
      <p:bldP spid="16077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D4B6D7-3C46-4493-A562-429525C9D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"/>
            <a:ext cx="9144000" cy="68579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3048000"/>
            <a:ext cx="4876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2247781"/>
            <a:ext cx="647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 VẬT 3D TỪ DÂY THÉP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487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7655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068" y="567116"/>
            <a:ext cx="79861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Gấp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giấy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chiều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Gấp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nếp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giấy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chiều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Gấp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giấy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nếp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giấy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chiều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29" y="2936996"/>
            <a:ext cx="2612390" cy="3810000"/>
          </a:xfrm>
          <a:prstGeom prst="rect">
            <a:avLst/>
          </a:prstGeom>
        </p:spPr>
      </p:pic>
      <p:pic>
        <p:nvPicPr>
          <p:cNvPr id="2050" name="Picture 2" descr="C:\Users\Administrator\Desktop\New folder\z2702975100923_f453735a5c16cde82c590475aaa6f7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57" y="2936996"/>
            <a:ext cx="28956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8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4181" y="54435"/>
            <a:ext cx="194205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ách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giản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8" y="221357"/>
            <a:ext cx="2384652" cy="318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67605" y="634279"/>
            <a:ext cx="3189503" cy="226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9080" y="3955363"/>
            <a:ext cx="3161629" cy="23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2" y="3556454"/>
            <a:ext cx="2266306" cy="3109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8354" y="205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03634" y="201899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4541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3961" y="5638800"/>
            <a:ext cx="181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4E1A7871-59A7-4753-8DE0-09AF6AA11CE7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Picture 2" descr="Cau hoi"/>
          <p:cNvPicPr preferRelativeResize="0"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0668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09700" y="1295400"/>
            <a:ext cx="6324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Đầu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ở vị trí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giấy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khoảng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nếp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gấp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giấy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khớp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nối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̉ ở vị trí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27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898</Words>
  <Application>Microsoft Office PowerPoint</Application>
  <PresentationFormat>On-screen Show (4:3)</PresentationFormat>
  <Paragraphs>104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VNI-Commerce</vt:lpstr>
      <vt:lpstr>Wingdings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Chuẩn bị đồ dùng học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ASUS</cp:lastModifiedBy>
  <cp:revision>36</cp:revision>
  <dcterms:created xsi:type="dcterms:W3CDTF">2021-08-22T00:15:30Z</dcterms:created>
  <dcterms:modified xsi:type="dcterms:W3CDTF">2021-10-10T03:21:50Z</dcterms:modified>
</cp:coreProperties>
</file>